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1" r:id="rId3"/>
    <p:sldId id="267" r:id="rId4"/>
    <p:sldId id="272" r:id="rId5"/>
    <p:sldId id="268" r:id="rId6"/>
    <p:sldId id="269" r:id="rId7"/>
    <p:sldId id="270" r:id="rId8"/>
    <p:sldId id="256" r:id="rId9"/>
    <p:sldId id="257" r:id="rId10"/>
    <p:sldId id="259" r:id="rId11"/>
    <p:sldId id="260" r:id="rId12"/>
    <p:sldId id="261" r:id="rId13"/>
    <p:sldId id="262" r:id="rId14"/>
    <p:sldId id="265"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CCFF"/>
    <a:srgbClr val="FF33CC"/>
    <a:srgbClr val="22C09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D28259F-3A95-4107-8AE3-C46D7BAA28CE}" type="datetimeFigureOut">
              <a:rPr lang="tr-TR" smtClean="0"/>
              <a:t>17.12.2025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335E8F-588E-4B19-8D11-AB45433990C9}" type="slidenum">
              <a:rPr lang="tr-TR" smtClean="0"/>
              <a:t>‹#›</a:t>
            </a:fld>
            <a:endParaRPr lang="tr-TR"/>
          </a:p>
        </p:txBody>
      </p:sp>
    </p:spTree>
    <p:extLst>
      <p:ext uri="{BB962C8B-B14F-4D97-AF65-F5344CB8AC3E}">
        <p14:creationId xmlns:p14="http://schemas.microsoft.com/office/powerpoint/2010/main" val="421481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28259F-3A95-4107-8AE3-C46D7BAA28CE}" type="datetimeFigureOut">
              <a:rPr lang="tr-TR" smtClean="0"/>
              <a:t>17.12.2025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335E8F-588E-4B19-8D11-AB45433990C9}" type="slidenum">
              <a:rPr lang="tr-TR" smtClean="0"/>
              <a:t>‹#›</a:t>
            </a:fld>
            <a:endParaRPr lang="tr-TR"/>
          </a:p>
        </p:txBody>
      </p:sp>
    </p:spTree>
    <p:extLst>
      <p:ext uri="{BB962C8B-B14F-4D97-AF65-F5344CB8AC3E}">
        <p14:creationId xmlns:p14="http://schemas.microsoft.com/office/powerpoint/2010/main" val="345902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28259F-3A95-4107-8AE3-C46D7BAA28CE}" type="datetimeFigureOut">
              <a:rPr lang="tr-TR" smtClean="0"/>
              <a:t>17.12.2025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335E8F-588E-4B19-8D11-AB45433990C9}" type="slidenum">
              <a:rPr lang="tr-TR" smtClean="0"/>
              <a:t>‹#›</a:t>
            </a:fld>
            <a:endParaRPr lang="tr-TR"/>
          </a:p>
        </p:txBody>
      </p:sp>
    </p:spTree>
    <p:extLst>
      <p:ext uri="{BB962C8B-B14F-4D97-AF65-F5344CB8AC3E}">
        <p14:creationId xmlns:p14="http://schemas.microsoft.com/office/powerpoint/2010/main" val="49176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28259F-3A95-4107-8AE3-C46D7BAA28CE}" type="datetimeFigureOut">
              <a:rPr lang="tr-TR" smtClean="0"/>
              <a:t>17.12.2025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335E8F-588E-4B19-8D11-AB45433990C9}" type="slidenum">
              <a:rPr lang="tr-TR" smtClean="0"/>
              <a:t>‹#›</a:t>
            </a:fld>
            <a:endParaRPr lang="tr-TR"/>
          </a:p>
        </p:txBody>
      </p:sp>
    </p:spTree>
    <p:extLst>
      <p:ext uri="{BB962C8B-B14F-4D97-AF65-F5344CB8AC3E}">
        <p14:creationId xmlns:p14="http://schemas.microsoft.com/office/powerpoint/2010/main" val="184124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D28259F-3A95-4107-8AE3-C46D7BAA28CE}" type="datetimeFigureOut">
              <a:rPr lang="tr-TR" smtClean="0"/>
              <a:t>17.12.2025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335E8F-588E-4B19-8D11-AB45433990C9}" type="slidenum">
              <a:rPr lang="tr-TR" smtClean="0"/>
              <a:t>‹#›</a:t>
            </a:fld>
            <a:endParaRPr lang="tr-TR"/>
          </a:p>
        </p:txBody>
      </p:sp>
    </p:spTree>
    <p:extLst>
      <p:ext uri="{BB962C8B-B14F-4D97-AF65-F5344CB8AC3E}">
        <p14:creationId xmlns:p14="http://schemas.microsoft.com/office/powerpoint/2010/main" val="328954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D28259F-3A95-4107-8AE3-C46D7BAA28CE}" type="datetimeFigureOut">
              <a:rPr lang="tr-TR" smtClean="0"/>
              <a:t>17.12.2025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335E8F-588E-4B19-8D11-AB45433990C9}" type="slidenum">
              <a:rPr lang="tr-TR" smtClean="0"/>
              <a:t>‹#›</a:t>
            </a:fld>
            <a:endParaRPr lang="tr-TR"/>
          </a:p>
        </p:txBody>
      </p:sp>
    </p:spTree>
    <p:extLst>
      <p:ext uri="{BB962C8B-B14F-4D97-AF65-F5344CB8AC3E}">
        <p14:creationId xmlns:p14="http://schemas.microsoft.com/office/powerpoint/2010/main" val="301301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D28259F-3A95-4107-8AE3-C46D7BAA28CE}" type="datetimeFigureOut">
              <a:rPr lang="tr-TR" smtClean="0"/>
              <a:t>17.12.2025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C335E8F-588E-4B19-8D11-AB45433990C9}" type="slidenum">
              <a:rPr lang="tr-TR" smtClean="0"/>
              <a:t>‹#›</a:t>
            </a:fld>
            <a:endParaRPr lang="tr-TR"/>
          </a:p>
        </p:txBody>
      </p:sp>
    </p:spTree>
    <p:extLst>
      <p:ext uri="{BB962C8B-B14F-4D97-AF65-F5344CB8AC3E}">
        <p14:creationId xmlns:p14="http://schemas.microsoft.com/office/powerpoint/2010/main" val="332657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D28259F-3A95-4107-8AE3-C46D7BAA28CE}" type="datetimeFigureOut">
              <a:rPr lang="tr-TR" smtClean="0"/>
              <a:t>17.12.2025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C335E8F-588E-4B19-8D11-AB45433990C9}" type="slidenum">
              <a:rPr lang="tr-TR" smtClean="0"/>
              <a:t>‹#›</a:t>
            </a:fld>
            <a:endParaRPr lang="tr-TR"/>
          </a:p>
        </p:txBody>
      </p:sp>
    </p:spTree>
    <p:extLst>
      <p:ext uri="{BB962C8B-B14F-4D97-AF65-F5344CB8AC3E}">
        <p14:creationId xmlns:p14="http://schemas.microsoft.com/office/powerpoint/2010/main" val="137287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28259F-3A95-4107-8AE3-C46D7BAA28CE}" type="datetimeFigureOut">
              <a:rPr lang="tr-TR" smtClean="0"/>
              <a:t>17.12.2025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C335E8F-588E-4B19-8D11-AB45433990C9}" type="slidenum">
              <a:rPr lang="tr-TR" smtClean="0"/>
              <a:t>‹#›</a:t>
            </a:fld>
            <a:endParaRPr lang="tr-TR"/>
          </a:p>
        </p:txBody>
      </p:sp>
    </p:spTree>
    <p:extLst>
      <p:ext uri="{BB962C8B-B14F-4D97-AF65-F5344CB8AC3E}">
        <p14:creationId xmlns:p14="http://schemas.microsoft.com/office/powerpoint/2010/main" val="365046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D28259F-3A95-4107-8AE3-C46D7BAA28CE}" type="datetimeFigureOut">
              <a:rPr lang="tr-TR" smtClean="0"/>
              <a:t>17.12.2025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335E8F-588E-4B19-8D11-AB45433990C9}" type="slidenum">
              <a:rPr lang="tr-TR" smtClean="0"/>
              <a:t>‹#›</a:t>
            </a:fld>
            <a:endParaRPr lang="tr-TR"/>
          </a:p>
        </p:txBody>
      </p:sp>
    </p:spTree>
    <p:extLst>
      <p:ext uri="{BB962C8B-B14F-4D97-AF65-F5344CB8AC3E}">
        <p14:creationId xmlns:p14="http://schemas.microsoft.com/office/powerpoint/2010/main" val="4285747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D28259F-3A95-4107-8AE3-C46D7BAA28CE}" type="datetimeFigureOut">
              <a:rPr lang="tr-TR" smtClean="0"/>
              <a:t>17.12.2025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335E8F-588E-4B19-8D11-AB45433990C9}" type="slidenum">
              <a:rPr lang="tr-TR" smtClean="0"/>
              <a:t>‹#›</a:t>
            </a:fld>
            <a:endParaRPr lang="tr-TR"/>
          </a:p>
        </p:txBody>
      </p:sp>
    </p:spTree>
    <p:extLst>
      <p:ext uri="{BB962C8B-B14F-4D97-AF65-F5344CB8AC3E}">
        <p14:creationId xmlns:p14="http://schemas.microsoft.com/office/powerpoint/2010/main" val="161973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8259F-3A95-4107-8AE3-C46D7BAA28CE}" type="datetimeFigureOut">
              <a:rPr lang="tr-TR" smtClean="0"/>
              <a:t>17.12.2025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35E8F-588E-4B19-8D11-AB45433990C9}" type="slidenum">
              <a:rPr lang="tr-TR" smtClean="0"/>
              <a:t>‹#›</a:t>
            </a:fld>
            <a:endParaRPr lang="tr-TR"/>
          </a:p>
        </p:txBody>
      </p:sp>
    </p:spTree>
    <p:extLst>
      <p:ext uri="{BB962C8B-B14F-4D97-AF65-F5344CB8AC3E}">
        <p14:creationId xmlns:p14="http://schemas.microsoft.com/office/powerpoint/2010/main" val="1779346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821314-CD42-3B5D-B0EF-8AE594BEE611}"/>
              </a:ext>
            </a:extLst>
          </p:cNvPr>
          <p:cNvSpPr>
            <a:spLocks noGrp="1"/>
          </p:cNvSpPr>
          <p:nvPr>
            <p:ph type="title"/>
          </p:nvPr>
        </p:nvSpPr>
        <p:spPr>
          <a:xfrm>
            <a:off x="487680" y="901148"/>
            <a:ext cx="11094720" cy="4293704"/>
          </a:xfrm>
        </p:spPr>
        <p:txBody>
          <a:bodyPr/>
          <a:lstStyle/>
          <a:p>
            <a:pPr algn="ctr"/>
            <a:r>
              <a:rPr lang="tr-TR" dirty="0">
                <a:latin typeface="Arial Black" panose="020B0A04020102020204" pitchFamily="34" charset="0"/>
              </a:rPr>
              <a:t>  BİLİMSEL VE KÜLTÜREL ETKİNLİKLER FİNAL SUNUMU</a:t>
            </a:r>
          </a:p>
        </p:txBody>
      </p:sp>
    </p:spTree>
    <p:extLst>
      <p:ext uri="{BB962C8B-B14F-4D97-AF65-F5344CB8AC3E}">
        <p14:creationId xmlns:p14="http://schemas.microsoft.com/office/powerpoint/2010/main" val="2546453489"/>
      </p:ext>
    </p:extLst>
  </p:cSld>
  <p:clrMapOvr>
    <a:masterClrMapping/>
  </p:clrMapOvr>
  <mc:AlternateContent xmlns:mc="http://schemas.openxmlformats.org/markup-compatibility/2006" xmlns:p14="http://schemas.microsoft.com/office/powerpoint/2010/main">
    <mc:Choice Requires="p14">
      <p:transition spd="slow" p14:dur="2000" advTm="2641"/>
    </mc:Choice>
    <mc:Fallback xmlns="">
      <p:transition spd="slow" advTm="26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48640" y="365125"/>
            <a:ext cx="10805160" cy="991235"/>
          </a:xfrm>
        </p:spPr>
        <p:txBody>
          <a:bodyPr/>
          <a:lstStyle/>
          <a:p>
            <a:r>
              <a:rPr lang="tr-TR" dirty="0"/>
              <a:t>   YOSHİNORİ MORIWAKI DEPREM KONFERANSI</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7229" y="1481221"/>
            <a:ext cx="3649967" cy="5160648"/>
          </a:xfrm>
          <a:prstGeom prst="rect">
            <a:avLst/>
          </a:prstGeom>
        </p:spPr>
      </p:pic>
    </p:spTree>
    <p:extLst>
      <p:ext uri="{BB962C8B-B14F-4D97-AF65-F5344CB8AC3E}">
        <p14:creationId xmlns:p14="http://schemas.microsoft.com/office/powerpoint/2010/main" val="4002954235"/>
      </p:ext>
    </p:extLst>
  </p:cSld>
  <p:clrMapOvr>
    <a:masterClrMapping/>
  </p:clrMapOvr>
  <mc:AlternateContent xmlns:mc="http://schemas.openxmlformats.org/markup-compatibility/2006" xmlns:p14="http://schemas.microsoft.com/office/powerpoint/2010/main">
    <mc:Choice Requires="p14">
      <p:transition spd="slow" p14:dur="2000" advTm="475"/>
    </mc:Choice>
    <mc:Fallback xmlns="">
      <p:transition spd="slow" advTm="4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9135" y="216132"/>
            <a:ext cx="11004665" cy="5960832"/>
          </a:xfrm>
        </p:spPr>
        <p:txBody>
          <a:bodyPr>
            <a:normAutofit fontScale="47500" lnSpcReduction="20000"/>
          </a:bodyPr>
          <a:lstStyle/>
          <a:p>
            <a:r>
              <a:rPr lang="tr-TR" b="1" dirty="0"/>
              <a:t>DEPREM KONFERANSI</a:t>
            </a:r>
            <a:endParaRPr lang="tr-TR" dirty="0"/>
          </a:p>
          <a:p>
            <a:r>
              <a:rPr lang="tr-TR" b="1" dirty="0"/>
              <a:t>1- KONFERANSIN KONUSU VE KONUŞMACIMIZ</a:t>
            </a:r>
            <a:endParaRPr lang="tr-TR" dirty="0"/>
          </a:p>
          <a:p>
            <a:r>
              <a:rPr lang="tr-TR" dirty="0"/>
              <a:t>Konuşmacımız </a:t>
            </a:r>
            <a:r>
              <a:rPr lang="tr-TR" dirty="0" err="1"/>
              <a:t>Yoshinori</a:t>
            </a:r>
            <a:r>
              <a:rPr lang="tr-TR" dirty="0"/>
              <a:t> </a:t>
            </a:r>
            <a:r>
              <a:rPr lang="tr-TR" dirty="0" err="1"/>
              <a:t>Moriwaki</a:t>
            </a:r>
            <a:r>
              <a:rPr lang="tr-TR" dirty="0"/>
              <a:t> 67 yaşında yüksek mimar ve yüksek inşaat mühendisidir. Dünyanın önde gelen deprem uzmanlarından biri olup Türkiye’de yaklaşık 30 yıldır görevine devam etmektedir. Kendisinin konuşmasına ve sunduğu istatistiklere göre Türkiye ve Japonya’nın kültürel benzerlikleri yanında ikisi de deprem ülkesidir ancak Japonya önlemleriyle depreme daha hazır olan ve daha az can kaybı veren bir ülkedir. Japonya’da ayda bir tatbikat yapılır, binaların hepsi güvenilirdir ve bilinçli toplumu sayesinde can kaybı minimuma indirilmiştir. Buradan çıkarılan bilgiyle can kayıplarının depremin şiddetinden değil toplumun bilinçsizliği ve binaların kaçak olmasından kaynaklı olduğu söylenilebilir.</a:t>
            </a:r>
          </a:p>
          <a:p>
            <a:r>
              <a:rPr lang="tr-TR" b="1" dirty="0"/>
              <a:t>2- DEPREM ÖNGÖRÜLERİ</a:t>
            </a:r>
            <a:endParaRPr lang="tr-TR" dirty="0"/>
          </a:p>
          <a:p>
            <a:r>
              <a:rPr lang="tr-TR" dirty="0"/>
              <a:t>Türkiye’de büyük depremler genelde 100 yılda bir görülebiliyor. Bu zamana kadar olan depremlerin hep fay hattını takip etmesinden mütevellit konuşmacımız Elazığ gibi şehirlerden çok Marmara Bölgesi’nden korkulması gerektiğini söyleyerek Bandırma bölgesi ve Silivri bölgelerinde </a:t>
            </a:r>
            <a:r>
              <a:rPr lang="tr-TR" dirty="0" err="1"/>
              <a:t>etkilenim</a:t>
            </a:r>
            <a:r>
              <a:rPr lang="tr-TR" dirty="0"/>
              <a:t> olmasından bahsetti. Marmara Bölgesi’nde beklenen büyük deprem gerçekleşirse </a:t>
            </a:r>
            <a:r>
              <a:rPr lang="tr-TR" dirty="0" err="1"/>
              <a:t>tsunami</a:t>
            </a:r>
            <a:r>
              <a:rPr lang="tr-TR" dirty="0"/>
              <a:t> etkisinin olabileceğini söyleyerek Türkiye’de </a:t>
            </a:r>
            <a:r>
              <a:rPr lang="tr-TR" dirty="0" err="1"/>
              <a:t>tsunami</a:t>
            </a:r>
            <a:r>
              <a:rPr lang="tr-TR" dirty="0"/>
              <a:t> olmaz iddiasını yalanlayıp 1 m civarında bir </a:t>
            </a:r>
            <a:r>
              <a:rPr lang="tr-TR" dirty="0" err="1"/>
              <a:t>tsunami</a:t>
            </a:r>
            <a:r>
              <a:rPr lang="tr-TR" dirty="0"/>
              <a:t> etkisinin ihtimali olduğunu belirtti.</a:t>
            </a:r>
          </a:p>
          <a:p>
            <a:r>
              <a:rPr lang="tr-TR" b="1" dirty="0"/>
              <a:t>3- DEPREM ANI VE DEPREM ÇANTASI</a:t>
            </a:r>
            <a:endParaRPr lang="tr-TR" dirty="0"/>
          </a:p>
          <a:p>
            <a:r>
              <a:rPr lang="tr-TR" dirty="0"/>
              <a:t>Deprem anında stres ve panikle birden ayağa kalkıp koşulmamalı, merdivenler ve asansörler kullanılmamalı, kurtuluş yolu olarak balkon ve camlar tercih edilmemelidir. Aksi takdirde daha tehlikeli sonuçlara sebebiyet verilmiş olur. Dolayısıyla deprem anında sakin kalınmalı, evin mutlaka bir yerinde bulunması gereken hayat üçgeninde çök-kapan pozisyonu yapılmalıdır. Deprem çantası kapının yanında muhafaza edilmelidir. Deprem çantasında su şişesi, tuz, şeker, metal düdük ve bir günlük yiyecek </a:t>
            </a:r>
            <a:r>
              <a:rPr lang="tr-TR" dirty="0" err="1"/>
              <a:t>erzağı</a:t>
            </a:r>
            <a:r>
              <a:rPr lang="tr-TR" dirty="0"/>
              <a:t> olmalıdır. Su varsa bir insan enkaz altında 50-60 gün dayanabilir ancak enkaz altında iki haftadan sonra kaslarda güçsüzlük olacağından vücudun tuza da ihtiyacı vardır, dolayısıyla en az su kadar tuz bulundurulması da önemlidir. Düdüğün metal olmasının sebebi yıkım durumunda plastiğe kıyasla kırılmasının daha zor olmasıdır ve eğer enkaz altında kaldıysanız bu metal düdükle yakındaki sert herhangi bir yüzeye hafifçe vurmanızla beraber etraftaki ses cihazlarına sinyal gidecek ve yeriniz tespit edilebilecektir.</a:t>
            </a:r>
          </a:p>
          <a:p>
            <a:r>
              <a:rPr lang="tr-TR" b="1" dirty="0"/>
              <a:t>4- TÜRKİYE JAPONYA KÜLTÜR BENZERLİKLERİ</a:t>
            </a:r>
            <a:endParaRPr lang="tr-TR" dirty="0"/>
          </a:p>
          <a:p>
            <a:r>
              <a:rPr lang="tr-TR" dirty="0"/>
              <a:t>Yaşlıya saygı, hürmet</a:t>
            </a:r>
          </a:p>
          <a:p>
            <a:r>
              <a:rPr lang="tr-TR" dirty="0"/>
              <a:t>Yer sofraları</a:t>
            </a:r>
          </a:p>
          <a:p>
            <a:r>
              <a:rPr lang="tr-TR" dirty="0"/>
              <a:t>Eve girilirken ayakkabı çıkarılması</a:t>
            </a:r>
          </a:p>
          <a:p>
            <a:r>
              <a:rPr lang="tr-TR" dirty="0"/>
              <a:t>Aile etkinlikleri ve önemi</a:t>
            </a:r>
          </a:p>
          <a:p>
            <a:r>
              <a:rPr lang="tr-TR" dirty="0"/>
              <a:t>Dil benzerliği</a:t>
            </a:r>
          </a:p>
          <a:p>
            <a:r>
              <a:rPr lang="tr-TR" dirty="0"/>
              <a:t>Bayrak renkleri</a:t>
            </a:r>
          </a:p>
          <a:p>
            <a:r>
              <a:rPr lang="tr-TR" dirty="0"/>
              <a:t>Yardımseverlik</a:t>
            </a:r>
          </a:p>
          <a:p>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4174" y="3915294"/>
            <a:ext cx="2421771" cy="2784764"/>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8179" y="3928546"/>
            <a:ext cx="2163387" cy="2784764"/>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182" y="3928547"/>
            <a:ext cx="2013758" cy="2771512"/>
          </a:xfrm>
          <a:prstGeom prst="rect">
            <a:avLst/>
          </a:prstGeom>
        </p:spPr>
      </p:pic>
    </p:spTree>
    <p:extLst>
      <p:ext uri="{BB962C8B-B14F-4D97-AF65-F5344CB8AC3E}">
        <p14:creationId xmlns:p14="http://schemas.microsoft.com/office/powerpoint/2010/main" val="3198725654"/>
      </p:ext>
    </p:extLst>
  </p:cSld>
  <p:clrMapOvr>
    <a:masterClrMapping/>
  </p:clrMapOvr>
  <mc:AlternateContent xmlns:mc="http://schemas.openxmlformats.org/markup-compatibility/2006" xmlns:p14="http://schemas.microsoft.com/office/powerpoint/2010/main">
    <mc:Choice Requires="p14">
      <p:transition spd="slow" p14:dur="2000" advTm="868"/>
    </mc:Choice>
    <mc:Fallback xmlns="">
      <p:transition spd="slow" advTm="86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2C097"/>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İletişimde Sesin Gücü</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6610" y="1551017"/>
            <a:ext cx="3959629" cy="4949536"/>
          </a:xfrm>
          <a:prstGeom prst="rect">
            <a:avLst/>
          </a:prstGeom>
        </p:spPr>
      </p:pic>
    </p:spTree>
    <p:extLst>
      <p:ext uri="{BB962C8B-B14F-4D97-AF65-F5344CB8AC3E}">
        <p14:creationId xmlns:p14="http://schemas.microsoft.com/office/powerpoint/2010/main" val="1128631349"/>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2386" y="191193"/>
            <a:ext cx="10988040" cy="6176963"/>
          </a:xfrm>
        </p:spPr>
        <p:txBody>
          <a:bodyPr>
            <a:normAutofit/>
          </a:bodyPr>
          <a:lstStyle/>
          <a:p>
            <a:r>
              <a:rPr lang="tr-TR" sz="2000" dirty="0"/>
              <a:t>Bandırma </a:t>
            </a:r>
            <a:r>
              <a:rPr lang="tr-TR" sz="2000" dirty="0" err="1"/>
              <a:t>Onyedi</a:t>
            </a:r>
            <a:r>
              <a:rPr lang="tr-TR" sz="2000" dirty="0"/>
              <a:t> Eylül Üniversitesi Sağlık Hizmetleri Meslek Yüksekokulu tarafından düzenlenen Kariyer Günü etkinlikleri kapsamında gerçekleştirilen “İletişimde Sesin Gücü” adlı konferansa katılım sağlanmıştır. Alanında uzman konuşmacı Doç. Dr. Engin Başer tarafından sesin oluşum mekanizması, doğru ses kullanımı ve ses sağlığının korunması konularında kapsamlı bilgilendirmeler </a:t>
            </a:r>
            <a:r>
              <a:rPr lang="tr-TR" sz="2000" dirty="0" err="1"/>
              <a:t>yapılmıştır.Konferans</a:t>
            </a:r>
            <a:r>
              <a:rPr lang="tr-TR" sz="2000" dirty="0"/>
              <a:t> kapsamında ses tonunun, vurgu ve diksiyonun iletişim süreci üzerindeki etkileri ele alınmış; etkili ses kullanımının insan ilişkileri ve mesleki iletişimdeki rolü vurgulanmıştır. Ayrıca ses bozukluklarının bireylerin özgüveni, sosyal iletişimi ve psikolojik durumu üzerindeki olumsuz etkileri örnekler üzerinden aktarılmıştır. Tedavi öncesi ve sonrası bireylerde gözlemlenen psikolojik değişimler, sesin yalnızca fiziksel değil, aynı zamanda psikolojik bir etkiye sahip olduğunu ortaya koymuştur.                                                    </a:t>
            </a:r>
          </a:p>
          <a:p>
            <a:pPr marL="0" indent="0">
              <a:buNone/>
            </a:pPr>
            <a:r>
              <a:rPr lang="tr-TR" sz="2000" dirty="0"/>
              <a:t>Etkinlikte sık görülen ses hastalıkları hakkında temel bilgiler verilmiş; bu hastalıklardan korunmak amacıyla sesi zorlamamak, doğru nefes tekniklerini kullanmak ve ses hijyenine dikkat etmek gerektiği belirtilmiştir. Konferans, sesin yalnızca konuşma aracı değil, iletişimin etkinliğini belirleyen önemli bir unsur olduğunu vurgulayarak öğrencilerin hem günlük hem de mesleki yaşamlarında bilinçli ses kullanımı konusunda farkındalık kazanmalarına katkı sağlamıştır.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494" y="4239490"/>
            <a:ext cx="2067445" cy="245225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413" y="4239491"/>
            <a:ext cx="1839191" cy="2452254"/>
          </a:xfrm>
          <a:prstGeom prst="rect">
            <a:avLst/>
          </a:prstGeom>
        </p:spPr>
      </p:pic>
    </p:spTree>
    <p:extLst>
      <p:ext uri="{BB962C8B-B14F-4D97-AF65-F5344CB8AC3E}">
        <p14:creationId xmlns:p14="http://schemas.microsoft.com/office/powerpoint/2010/main" val="3787690030"/>
      </p:ext>
    </p:extLst>
  </p:cSld>
  <p:clrMapOvr>
    <a:masterClrMapping/>
  </p:clrMapOvr>
  <mc:AlternateContent xmlns:mc="http://schemas.openxmlformats.org/markup-compatibility/2006" xmlns:p14="http://schemas.microsoft.com/office/powerpoint/2010/main">
    <mc:Choice Requires="p14">
      <p:transition spd="slow" p14:dur="2000" advTm="2109"/>
    </mc:Choice>
    <mc:Fallback xmlns="">
      <p:transition spd="slow" advTm="210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3038820"/>
          </a:xfrm>
        </p:spPr>
        <p:txBody>
          <a:bodyPr/>
          <a:lstStyle/>
          <a:p>
            <a:pPr algn="ctr"/>
            <a:r>
              <a:rPr lang="tr-TR" dirty="0"/>
              <a:t>DİNLEDİĞİNİZ İÇİN TEŞEKKÜRLER</a:t>
            </a:r>
          </a:p>
        </p:txBody>
      </p:sp>
      <p:sp>
        <p:nvSpPr>
          <p:cNvPr id="4" name="Alt Başlık 3">
            <a:extLst>
              <a:ext uri="{FF2B5EF4-FFF2-40B4-BE49-F238E27FC236}">
                <a16:creationId xmlns:a16="http://schemas.microsoft.com/office/drawing/2014/main" id="{EC8D8DBB-366D-022F-66CA-003E7DA1B5C6}"/>
              </a:ext>
            </a:extLst>
          </p:cNvPr>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711552233"/>
      </p:ext>
    </p:extLst>
  </p:cSld>
  <p:clrMapOvr>
    <a:masterClrMapping/>
  </p:clrMapOvr>
  <mc:AlternateContent xmlns:mc="http://schemas.openxmlformats.org/markup-compatibility/2006" xmlns:p14="http://schemas.microsoft.com/office/powerpoint/2010/main">
    <mc:Choice Requires="p14">
      <p:transition spd="slow" p14:dur="2000" advTm="1582"/>
    </mc:Choice>
    <mc:Fallback xmlns="">
      <p:transition spd="slow" advTm="158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983253-9F8C-20DB-BB15-63DDC5271B13}"/>
              </a:ext>
            </a:extLst>
          </p:cNvPr>
          <p:cNvSpPr>
            <a:spLocks noGrp="1"/>
          </p:cNvSpPr>
          <p:nvPr>
            <p:ph type="title"/>
          </p:nvPr>
        </p:nvSpPr>
        <p:spPr>
          <a:xfrm>
            <a:off x="1298712" y="365125"/>
            <a:ext cx="10055087" cy="1325563"/>
          </a:xfrm>
        </p:spPr>
        <p:txBody>
          <a:bodyPr/>
          <a:lstStyle/>
          <a:p>
            <a:pPr algn="ctr"/>
            <a:r>
              <a:rPr lang="tr-TR" dirty="0"/>
              <a:t>ANCAK BİRLİKTE BAŞARABİLİRİZ PANELİ</a:t>
            </a:r>
          </a:p>
        </p:txBody>
      </p:sp>
      <p:pic>
        <p:nvPicPr>
          <p:cNvPr id="5" name="İçerik Yer Tutucusu 4">
            <a:extLst>
              <a:ext uri="{FF2B5EF4-FFF2-40B4-BE49-F238E27FC236}">
                <a16:creationId xmlns:a16="http://schemas.microsoft.com/office/drawing/2014/main" id="{838152E7-CC43-6BEE-F6AB-2B3070AE2C1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465" y="1825625"/>
            <a:ext cx="3481070" cy="4351338"/>
          </a:xfrm>
        </p:spPr>
      </p:pic>
    </p:spTree>
    <p:extLst>
      <p:ext uri="{BB962C8B-B14F-4D97-AF65-F5344CB8AC3E}">
        <p14:creationId xmlns:p14="http://schemas.microsoft.com/office/powerpoint/2010/main" val="2199646689"/>
      </p:ext>
    </p:extLst>
  </p:cSld>
  <p:clrMapOvr>
    <a:masterClrMapping/>
  </p:clrMapOvr>
  <mc:AlternateContent xmlns:mc="http://schemas.openxmlformats.org/markup-compatibility/2006" xmlns:p14="http://schemas.microsoft.com/office/powerpoint/2010/main">
    <mc:Choice Requires="p14">
      <p:transition spd="slow" p14:dur="2000" advTm="1403"/>
    </mc:Choice>
    <mc:Fallback xmlns="">
      <p:transition spd="slow" advTm="140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5704ED-A14B-BB5B-8110-951CE39E4124}"/>
              </a:ext>
            </a:extLst>
          </p:cNvPr>
          <p:cNvSpPr>
            <a:spLocks noGrp="1"/>
          </p:cNvSpPr>
          <p:nvPr>
            <p:ph type="title"/>
          </p:nvPr>
        </p:nvSpPr>
        <p:spPr>
          <a:xfrm>
            <a:off x="838200" y="622852"/>
            <a:ext cx="10515600" cy="2173356"/>
          </a:xfrm>
        </p:spPr>
        <p:txBody>
          <a:bodyPr>
            <a:noAutofit/>
          </a:bodyPr>
          <a:lstStyle/>
          <a:p>
            <a:r>
              <a:rPr lang="tr-TR" sz="1800" dirty="0">
                <a:latin typeface="Bahnschrift" panose="020B0502040204020203" pitchFamily="34" charset="0"/>
              </a:rPr>
              <a:t>Toplumsal değişimin bireysel çabalardan çok toplumun tüm kesimlerinin ortak katılımıyla mümkün olduğu vurgulandı. Gönüllülüğün yalnızca yardım etmek değil; eşitliği savunmak, önyargısız olmak ve aktif yurttaşlık bilinciyle hareket etmek anlamına geldiği ifade </a:t>
            </a:r>
            <a:r>
              <a:rPr lang="tr-TR" sz="1800" dirty="0">
                <a:latin typeface="+mn-lt"/>
              </a:rPr>
              <a:t>edilmiştir</a:t>
            </a:r>
            <a:r>
              <a:rPr lang="tr-TR" sz="1800" dirty="0">
                <a:latin typeface="Bahnschrift" panose="020B0502040204020203" pitchFamily="34" charset="0"/>
              </a:rPr>
              <a:t>. Kolektif dayanışmanın ve geleceği bugünden şekillendirmenin önemi üzerinde </a:t>
            </a:r>
            <a:r>
              <a:rPr lang="tr-TR" sz="1800" dirty="0" err="1">
                <a:latin typeface="Bahnschrift" panose="020B0502040204020203" pitchFamily="34" charset="0"/>
              </a:rPr>
              <a:t>duruldu.Parin</a:t>
            </a:r>
            <a:r>
              <a:rPr lang="tr-TR" sz="1800" dirty="0">
                <a:latin typeface="Bahnschrift" panose="020B0502040204020203" pitchFamily="34" charset="0"/>
              </a:rPr>
              <a:t> </a:t>
            </a:r>
            <a:r>
              <a:rPr lang="tr-TR" sz="1800" dirty="0" err="1">
                <a:latin typeface="Bahnschrift" panose="020B0502040204020203" pitchFamily="34" charset="0"/>
              </a:rPr>
              <a:t>Yakupyan</a:t>
            </a:r>
            <a:r>
              <a:rPr lang="tr-TR" sz="1800" dirty="0">
                <a:latin typeface="Bahnschrift" panose="020B0502040204020203" pitchFamily="34" charset="0"/>
              </a:rPr>
              <a:t>, özel gereksinimli bir birey olarak deneyimlerini paylaşmış; OBİDEV Vakfı ve vakfın, özel gereksinimli bireyleri üretim yoluyla topluma kazandırmayı amaçlayan “Ürettiğim için mutluyum.” projesi tanıtılmıştır. Gönüllülüğün zaman, bilgi ve emek olmak üzere üç boyutu olduğu; niyetin sonuçtan daha önemli olduğu ve gönüllülüğün empatiyi güçlendirdiği belirtilmiştir. Ayrıca fırsat eşitliğinin bir lütuf değil temel bir hak olduğu, makul uyarlamalar ve kapsayıcı eğitimle özel gereksinimli bireylerin haklardan tam yararlanmasının sağlanması gerektiği vurgulanmıştır.</a:t>
            </a:r>
          </a:p>
        </p:txBody>
      </p:sp>
      <p:pic>
        <p:nvPicPr>
          <p:cNvPr id="5" name="İçerik Yer Tutucusu 4">
            <a:extLst>
              <a:ext uri="{FF2B5EF4-FFF2-40B4-BE49-F238E27FC236}">
                <a16:creationId xmlns:a16="http://schemas.microsoft.com/office/drawing/2014/main" id="{A5364563-1F48-249C-A2EF-E262A53989A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48" y="3167269"/>
            <a:ext cx="3167269" cy="3325605"/>
          </a:xfrm>
        </p:spPr>
      </p:pic>
      <p:pic>
        <p:nvPicPr>
          <p:cNvPr id="7" name="Resim 6">
            <a:extLst>
              <a:ext uri="{FF2B5EF4-FFF2-40B4-BE49-F238E27FC236}">
                <a16:creationId xmlns:a16="http://schemas.microsoft.com/office/drawing/2014/main" id="{79EAA840-C73D-C09A-CADC-25F1E297B8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2765" y="3167269"/>
            <a:ext cx="3790122" cy="3325606"/>
          </a:xfrm>
          <a:prstGeom prst="rect">
            <a:avLst/>
          </a:prstGeom>
        </p:spPr>
      </p:pic>
      <p:pic>
        <p:nvPicPr>
          <p:cNvPr id="9" name="Resim 8">
            <a:extLst>
              <a:ext uri="{FF2B5EF4-FFF2-40B4-BE49-F238E27FC236}">
                <a16:creationId xmlns:a16="http://schemas.microsoft.com/office/drawing/2014/main" id="{8BD4BE3C-1BA4-E648-8716-132BD19A93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1097" y="3167269"/>
            <a:ext cx="3790122" cy="3325605"/>
          </a:xfrm>
          <a:prstGeom prst="rect">
            <a:avLst/>
          </a:prstGeom>
        </p:spPr>
      </p:pic>
    </p:spTree>
    <p:extLst>
      <p:ext uri="{BB962C8B-B14F-4D97-AF65-F5344CB8AC3E}">
        <p14:creationId xmlns:p14="http://schemas.microsoft.com/office/powerpoint/2010/main" val="1622000981"/>
      </p:ext>
    </p:extLst>
  </p:cSld>
  <p:clrMapOvr>
    <a:masterClrMapping/>
  </p:clrMapOvr>
  <mc:AlternateContent xmlns:mc="http://schemas.openxmlformats.org/markup-compatibility/2006" xmlns:p14="http://schemas.microsoft.com/office/powerpoint/2010/main">
    <mc:Choice Requires="p14">
      <p:transition spd="slow" p14:dur="2000" advTm="7977"/>
    </mc:Choice>
    <mc:Fallback xmlns="">
      <p:transition spd="slow" advTm="797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73902B-5A6C-ACE6-BD79-11EB6E854877}"/>
              </a:ext>
            </a:extLst>
          </p:cNvPr>
          <p:cNvSpPr>
            <a:spLocks noGrp="1"/>
          </p:cNvSpPr>
          <p:nvPr>
            <p:ph type="title"/>
          </p:nvPr>
        </p:nvSpPr>
        <p:spPr>
          <a:xfrm>
            <a:off x="1789043" y="365125"/>
            <a:ext cx="8971722" cy="1325563"/>
          </a:xfrm>
        </p:spPr>
        <p:txBody>
          <a:bodyPr/>
          <a:lstStyle/>
          <a:p>
            <a:pPr algn="ctr"/>
            <a:r>
              <a:rPr lang="tr-TR" dirty="0"/>
              <a:t>PALETİMİN RENKLERİ RESİM SERGİSİ </a:t>
            </a:r>
          </a:p>
        </p:txBody>
      </p:sp>
      <p:pic>
        <p:nvPicPr>
          <p:cNvPr id="6" name="İçerik Yer Tutucusu 5">
            <a:extLst>
              <a:ext uri="{FF2B5EF4-FFF2-40B4-BE49-F238E27FC236}">
                <a16:creationId xmlns:a16="http://schemas.microsoft.com/office/drawing/2014/main" id="{12A46E15-77C7-3F10-E716-D65CCD9FE8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0955" y="1825625"/>
            <a:ext cx="3450090" cy="4351338"/>
          </a:xfrm>
        </p:spPr>
      </p:pic>
    </p:spTree>
    <p:extLst>
      <p:ext uri="{BB962C8B-B14F-4D97-AF65-F5344CB8AC3E}">
        <p14:creationId xmlns:p14="http://schemas.microsoft.com/office/powerpoint/2010/main" val="1885702856"/>
      </p:ext>
    </p:extLst>
  </p:cSld>
  <p:clrMapOvr>
    <a:masterClrMapping/>
  </p:clrMapOvr>
  <mc:AlternateContent xmlns:mc="http://schemas.openxmlformats.org/markup-compatibility/2006" xmlns:p14="http://schemas.microsoft.com/office/powerpoint/2010/main">
    <mc:Choice Requires="p14">
      <p:transition spd="slow" p14:dur="2000" advTm="2421"/>
    </mc:Choice>
    <mc:Fallback xmlns="">
      <p:transition spd="slow" advTm="24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88C59E-BD5D-0799-22AA-AE35E3105C2D}"/>
              </a:ext>
            </a:extLst>
          </p:cNvPr>
          <p:cNvSpPr>
            <a:spLocks noGrp="1"/>
          </p:cNvSpPr>
          <p:nvPr>
            <p:ph type="ctrTitle"/>
          </p:nvPr>
        </p:nvSpPr>
        <p:spPr>
          <a:xfrm>
            <a:off x="1524000" y="477078"/>
            <a:ext cx="9144000" cy="2186609"/>
          </a:xfrm>
        </p:spPr>
        <p:txBody>
          <a:bodyPr>
            <a:normAutofit/>
          </a:bodyPr>
          <a:lstStyle/>
          <a:p>
            <a:r>
              <a:rPr lang="tr-TR" sz="2000" dirty="0"/>
              <a:t>Paletimin Renkleri Resim Sergisi Tabloların her biri farklı çağrışımlar uyandıran türden olup birden çok teknik bizlere sunulmuştu. Bu bizlere tabloların, resimlerin sadece renkler ve boyalardan ibaret olmadığının kanıtıydı. Farklı materyaller ve farklı teknikler farklı düşüncelere yol açan cinstendi. Arka plandaki klasik müziğin eşliğinde tabloların arasında gezinirken belki de daha fazla sergi gezmeliyiz düşüncesine kapıldık çünkü Ulu Önder Mustafa Kemal ATATÜRK “Sanatsız kalan bir milletin hayat damarlarından biri kopmuş olur.” derken neyi kastettiğini daha yakından görüp anlamış olduk.</a:t>
            </a:r>
          </a:p>
        </p:txBody>
      </p:sp>
      <p:sp>
        <p:nvSpPr>
          <p:cNvPr id="3" name="Alt Başlık 2">
            <a:extLst>
              <a:ext uri="{FF2B5EF4-FFF2-40B4-BE49-F238E27FC236}">
                <a16:creationId xmlns:a16="http://schemas.microsoft.com/office/drawing/2014/main" id="{4C2CB0B8-0528-A43C-1AAC-9A2A2A53326A}"/>
              </a:ext>
            </a:extLst>
          </p:cNvPr>
          <p:cNvSpPr>
            <a:spLocks noGrp="1"/>
          </p:cNvSpPr>
          <p:nvPr>
            <p:ph type="subTitle" idx="1"/>
          </p:nvPr>
        </p:nvSpPr>
        <p:spPr>
          <a:xfrm>
            <a:off x="1524000" y="3429000"/>
            <a:ext cx="9144000" cy="1828800"/>
          </a:xfrm>
        </p:spPr>
        <p:txBody>
          <a:bodyPr/>
          <a:lstStyle/>
          <a:p>
            <a:endParaRPr lang="tr-TR" dirty="0"/>
          </a:p>
        </p:txBody>
      </p:sp>
      <p:pic>
        <p:nvPicPr>
          <p:cNvPr id="5" name="Resim 4">
            <a:extLst>
              <a:ext uri="{FF2B5EF4-FFF2-40B4-BE49-F238E27FC236}">
                <a16:creationId xmlns:a16="http://schemas.microsoft.com/office/drawing/2014/main" id="{DEFED33E-8589-367F-0E95-F03287AFB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070" y="3108961"/>
            <a:ext cx="3750365" cy="3413760"/>
          </a:xfrm>
          <a:prstGeom prst="rect">
            <a:avLst/>
          </a:prstGeom>
        </p:spPr>
      </p:pic>
      <p:pic>
        <p:nvPicPr>
          <p:cNvPr id="7" name="Resim 6">
            <a:extLst>
              <a:ext uri="{FF2B5EF4-FFF2-40B4-BE49-F238E27FC236}">
                <a16:creationId xmlns:a16="http://schemas.microsoft.com/office/drawing/2014/main" id="{47915EBA-3F68-32ED-2C46-219E85C67B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9965" y="3108962"/>
            <a:ext cx="3564836" cy="3413760"/>
          </a:xfrm>
          <a:prstGeom prst="rect">
            <a:avLst/>
          </a:prstGeom>
        </p:spPr>
      </p:pic>
      <p:pic>
        <p:nvPicPr>
          <p:cNvPr id="9" name="Resim 8">
            <a:extLst>
              <a:ext uri="{FF2B5EF4-FFF2-40B4-BE49-F238E27FC236}">
                <a16:creationId xmlns:a16="http://schemas.microsoft.com/office/drawing/2014/main" id="{DF4DE491-4C29-D8BB-4BF3-0FB555AC99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2363" y="3108961"/>
            <a:ext cx="3564836" cy="3413760"/>
          </a:xfrm>
          <a:prstGeom prst="rect">
            <a:avLst/>
          </a:prstGeom>
        </p:spPr>
      </p:pic>
    </p:spTree>
    <p:extLst>
      <p:ext uri="{BB962C8B-B14F-4D97-AF65-F5344CB8AC3E}">
        <p14:creationId xmlns:p14="http://schemas.microsoft.com/office/powerpoint/2010/main" val="3679654212"/>
      </p:ext>
    </p:extLst>
  </p:cSld>
  <p:clrMapOvr>
    <a:masterClrMapping/>
  </p:clrMapOvr>
  <mc:AlternateContent xmlns:mc="http://schemas.openxmlformats.org/markup-compatibility/2006" xmlns:p14="http://schemas.microsoft.com/office/powerpoint/2010/main">
    <mc:Choice Requires="p14">
      <p:transition spd="slow" p14:dur="2000" advTm="596"/>
    </mc:Choice>
    <mc:Fallback xmlns="">
      <p:transition spd="slow" advTm="5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7CD6DB-3AA2-6A00-41CC-D8B3E2A5AE7F}"/>
              </a:ext>
            </a:extLst>
          </p:cNvPr>
          <p:cNvSpPr>
            <a:spLocks noGrp="1"/>
          </p:cNvSpPr>
          <p:nvPr>
            <p:ph type="title"/>
          </p:nvPr>
        </p:nvSpPr>
        <p:spPr/>
        <p:txBody>
          <a:bodyPr>
            <a:normAutofit fontScale="90000"/>
          </a:bodyPr>
          <a:lstStyle/>
          <a:p>
            <a:pPr algn="ctr"/>
            <a:r>
              <a:rPr lang="tr-TR" dirty="0"/>
              <a:t>DENETİMLİ SERBESTLİKTE 20.YIL: TEDAVİ,İYİLEŞME,İŞ BİRLİĞİ İLE ALTERNATİF YAKLAŞIMLAR PANELİ</a:t>
            </a:r>
          </a:p>
        </p:txBody>
      </p:sp>
      <p:pic>
        <p:nvPicPr>
          <p:cNvPr id="5" name="İçerik Yer Tutucusu 4">
            <a:extLst>
              <a:ext uri="{FF2B5EF4-FFF2-40B4-BE49-F238E27FC236}">
                <a16:creationId xmlns:a16="http://schemas.microsoft.com/office/drawing/2014/main" id="{2EE0ABDA-8BD5-42AE-B57F-A803D17E62A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465" y="2006600"/>
            <a:ext cx="3481070" cy="4486275"/>
          </a:xfrm>
        </p:spPr>
      </p:pic>
    </p:spTree>
    <p:extLst>
      <p:ext uri="{BB962C8B-B14F-4D97-AF65-F5344CB8AC3E}">
        <p14:creationId xmlns:p14="http://schemas.microsoft.com/office/powerpoint/2010/main" val="3713372244"/>
      </p:ext>
    </p:extLst>
  </p:cSld>
  <p:clrMapOvr>
    <a:masterClrMapping/>
  </p:clrMapOvr>
  <mc:AlternateContent xmlns:mc="http://schemas.openxmlformats.org/markup-compatibility/2006" xmlns:p14="http://schemas.microsoft.com/office/powerpoint/2010/main">
    <mc:Choice Requires="p14">
      <p:transition spd="slow" p14:dur="2000" advTm="1240"/>
    </mc:Choice>
    <mc:Fallback xmlns="">
      <p:transition spd="slow" advTm="12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665025-6EC2-360B-19B3-45267D73F502}"/>
              </a:ext>
            </a:extLst>
          </p:cNvPr>
          <p:cNvSpPr>
            <a:spLocks noGrp="1"/>
          </p:cNvSpPr>
          <p:nvPr>
            <p:ph type="title"/>
          </p:nvPr>
        </p:nvSpPr>
        <p:spPr>
          <a:xfrm>
            <a:off x="838200" y="596348"/>
            <a:ext cx="10515600" cy="2305878"/>
          </a:xfrm>
        </p:spPr>
        <p:txBody>
          <a:bodyPr>
            <a:noAutofit/>
          </a:bodyPr>
          <a:lstStyle/>
          <a:p>
            <a:r>
              <a:rPr lang="tr-TR" sz="2000" dirty="0"/>
              <a:t>Etkinlik, konuşmacıların yaşam öykülerini ve bağımlılıkla mücadelede üstlendikleri rolleri paylaşmalarıyla başladı. Madde bağımlılığının sağlık üzerindeki etkileri ile tedavi sürecinin üç temel aşaması ayrıntılı biçimde ele alındı. Egzersizin, dopamin salınımını artırarak madde kullanım isteğini azalttığı ve nüks riskini düşürdüğü vurgulandı. Özellikle orta ve yüksek şiddette, kişiye özel olarak planlanan egzersiz programlarının daha etkili olduğu belirtildi. Yoksunluk döneminde yaşanan aşermenin nüksle doğrudan ilişkili olduğu ifade edilerek, sürecin süreklilik içinde yürütülmesinin ve sosyal-çevresel desteğin büyük önem taşıdığına dikkat çekildi. Sporun; tedavi, önleme ve rehabilitasyon aşamalarında aktif bir araç olarak kullanıldığı, yurt dışı uygulamaları ve İzlanda modeli üzerinden elde edilen </a:t>
            </a:r>
            <a:r>
              <a:rPr lang="tr-TR" sz="2000" dirty="0">
                <a:latin typeface="+mn-lt"/>
              </a:rPr>
              <a:t>olumlu</a:t>
            </a:r>
            <a:r>
              <a:rPr lang="tr-TR" sz="2000" dirty="0"/>
              <a:t> sonuçlarla desteklenerek aktarıldı. Ayrıca Kanca Modeli, AMATEM çalışmaları ve değer odaklı dijital uygulamalar tanıtıldı. Tüm bu bilgiler ışığında, bağımlılıkla mücadelenin tek yönlü değil, bütüncül bir yaklaşımla ele alınması gerektiği vurgulandı.</a:t>
            </a:r>
          </a:p>
        </p:txBody>
      </p:sp>
      <p:pic>
        <p:nvPicPr>
          <p:cNvPr id="5" name="İçerik Yer Tutucusu 4">
            <a:extLst>
              <a:ext uri="{FF2B5EF4-FFF2-40B4-BE49-F238E27FC236}">
                <a16:creationId xmlns:a16="http://schemas.microsoft.com/office/drawing/2014/main" id="{EFC8660A-F3C3-2403-3526-C91AAFDAE2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2" y="3286539"/>
            <a:ext cx="2753138" cy="3206336"/>
          </a:xfrm>
        </p:spPr>
      </p:pic>
      <p:pic>
        <p:nvPicPr>
          <p:cNvPr id="7" name="Resim 6">
            <a:extLst>
              <a:ext uri="{FF2B5EF4-FFF2-40B4-BE49-F238E27FC236}">
                <a16:creationId xmlns:a16="http://schemas.microsoft.com/office/drawing/2014/main" id="{816E5CF2-D8E2-2320-69AB-CA18EED8A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652" y="3286539"/>
            <a:ext cx="3882887" cy="3206336"/>
          </a:xfrm>
          <a:prstGeom prst="rect">
            <a:avLst/>
          </a:prstGeom>
        </p:spPr>
      </p:pic>
      <p:pic>
        <p:nvPicPr>
          <p:cNvPr id="9" name="Resim 8">
            <a:extLst>
              <a:ext uri="{FF2B5EF4-FFF2-40B4-BE49-F238E27FC236}">
                <a16:creationId xmlns:a16="http://schemas.microsoft.com/office/drawing/2014/main" id="{8A816BF2-F87A-BB0F-4E8B-18B53BCE74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3582" y="3286538"/>
            <a:ext cx="3684105" cy="3206336"/>
          </a:xfrm>
          <a:prstGeom prst="rect">
            <a:avLst/>
          </a:prstGeom>
        </p:spPr>
      </p:pic>
    </p:spTree>
    <p:extLst>
      <p:ext uri="{BB962C8B-B14F-4D97-AF65-F5344CB8AC3E}">
        <p14:creationId xmlns:p14="http://schemas.microsoft.com/office/powerpoint/2010/main" val="2180571439"/>
      </p:ext>
    </p:extLst>
  </p:cSld>
  <p:clrMapOvr>
    <a:masterClrMapping/>
  </p:clrMapOvr>
  <mc:AlternateContent xmlns:mc="http://schemas.openxmlformats.org/markup-compatibility/2006" xmlns:p14="http://schemas.microsoft.com/office/powerpoint/2010/main">
    <mc:Choice Requires="p14">
      <p:transition spd="slow" p14:dur="2000" advTm="867"/>
    </mc:Choice>
    <mc:Fallback xmlns="">
      <p:transition spd="slow" advTm="86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04261"/>
            <a:ext cx="9144000" cy="2069432"/>
          </a:xfrm>
        </p:spPr>
        <p:txBody>
          <a:bodyPr>
            <a:normAutofit/>
          </a:bodyPr>
          <a:lstStyle/>
          <a:p>
            <a:r>
              <a:rPr lang="tr-TR" dirty="0"/>
              <a:t>DOĞAYA DÖNÜŞ KONFERANSI</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4880" y="2473693"/>
            <a:ext cx="2889311" cy="4186826"/>
          </a:xfrm>
          <a:prstGeom prst="rect">
            <a:avLst/>
          </a:prstGeom>
        </p:spPr>
      </p:pic>
    </p:spTree>
    <p:extLst>
      <p:ext uri="{BB962C8B-B14F-4D97-AF65-F5344CB8AC3E}">
        <p14:creationId xmlns:p14="http://schemas.microsoft.com/office/powerpoint/2010/main" val="130646142"/>
      </p:ext>
    </p:extLst>
  </p:cSld>
  <p:clrMapOvr>
    <a:masterClrMapping/>
  </p:clrMapOvr>
  <mc:AlternateContent xmlns:mc="http://schemas.openxmlformats.org/markup-compatibility/2006" xmlns:p14="http://schemas.microsoft.com/office/powerpoint/2010/main">
    <mc:Choice Requires="p14">
      <p:transition spd="slow" p14:dur="2000" advTm="818"/>
    </mc:Choice>
    <mc:Fallback xmlns="">
      <p:transition spd="slow" advTm="81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3512" y="288758"/>
            <a:ext cx="10930288" cy="5888205"/>
          </a:xfrm>
        </p:spPr>
        <p:txBody>
          <a:bodyPr/>
          <a:lstStyle/>
          <a:p>
            <a:r>
              <a:rPr lang="tr-TR" dirty="0"/>
              <a:t>Doğaya Dönüş: Birlikte Yeşeren Gelecek Bu etkinlik, TEMA Vakfı iş birliğiyle düzenlenen ve çevre bilincini artırmayı amaçlayan bir konferans kapsamında gerçekleştirilmiştir. Konferans, Türkiye haritası üzerinden yöneltilen sorularla başlamış; ülkemizin ve dünyanın yeşil alan oranları, ağaç türleri ve biyolojik çeşitlilik üzerine bilgilendirici bir sunum yapılmıştır .Etkinlik, konukların aktif katılım sağladığı soru-cevap bölümüyle ilerlemiş; orman yangınlarının oluşma nedenleri ve bu konuda bireysel olarak dikkat edilmesi gereken hususlar ele alınmıştır. Program, hediyeleşme ve yemek ikramı ile sona ermiştir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987" y="3796052"/>
            <a:ext cx="3256546" cy="296030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135" y="3833262"/>
            <a:ext cx="3891815" cy="2856832"/>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024" y="3771232"/>
            <a:ext cx="2315076" cy="2918861"/>
          </a:xfrm>
          <a:prstGeom prst="rect">
            <a:avLst/>
          </a:prstGeom>
        </p:spPr>
      </p:pic>
    </p:spTree>
    <p:extLst>
      <p:ext uri="{BB962C8B-B14F-4D97-AF65-F5344CB8AC3E}">
        <p14:creationId xmlns:p14="http://schemas.microsoft.com/office/powerpoint/2010/main" val="3396944712"/>
      </p:ext>
    </p:extLst>
  </p:cSld>
  <p:clrMapOvr>
    <a:masterClrMapping/>
  </p:clrMapOvr>
  <mc:AlternateContent xmlns:mc="http://schemas.openxmlformats.org/markup-compatibility/2006" xmlns:p14="http://schemas.microsoft.com/office/powerpoint/2010/main">
    <mc:Choice Requires="p14">
      <p:transition spd="slow" p14:dur="2000" advTm="753"/>
    </mc:Choice>
    <mc:Fallback xmlns="">
      <p:transition spd="slow" advTm="753"/>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1015</Words>
  <Application>Microsoft Office PowerPoint</Application>
  <PresentationFormat>Geniş ekran</PresentationFormat>
  <Paragraphs>29</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Arial Black</vt:lpstr>
      <vt:lpstr>Bahnschrift</vt:lpstr>
      <vt:lpstr>Calibri</vt:lpstr>
      <vt:lpstr>Calibri Light</vt:lpstr>
      <vt:lpstr>Office Teması</vt:lpstr>
      <vt:lpstr>  BİLİMSEL VE KÜLTÜREL ETKİNLİKLER FİNAL SUNUMU</vt:lpstr>
      <vt:lpstr>ANCAK BİRLİKTE BAŞARABİLİRİZ PANELİ</vt:lpstr>
      <vt:lpstr>Toplumsal değişimin bireysel çabalardan çok toplumun tüm kesimlerinin ortak katılımıyla mümkün olduğu vurgulandı. Gönüllülüğün yalnızca yardım etmek değil; eşitliği savunmak, önyargısız olmak ve aktif yurttaşlık bilinciyle hareket etmek anlamına geldiği ifade edilmiştir. Kolektif dayanışmanın ve geleceği bugünden şekillendirmenin önemi üzerinde duruldu.Parin Yakupyan, özel gereksinimli bir birey olarak deneyimlerini paylaşmış; OBİDEV Vakfı ve vakfın, özel gereksinimli bireyleri üretim yoluyla topluma kazandırmayı amaçlayan “Ürettiğim için mutluyum.” projesi tanıtılmıştır. Gönüllülüğün zaman, bilgi ve emek olmak üzere üç boyutu olduğu; niyetin sonuçtan daha önemli olduğu ve gönüllülüğün empatiyi güçlendirdiği belirtilmiştir. Ayrıca fırsat eşitliğinin bir lütuf değil temel bir hak olduğu, makul uyarlamalar ve kapsayıcı eğitimle özel gereksinimli bireylerin haklardan tam yararlanmasının sağlanması gerektiği vurgulanmıştır.</vt:lpstr>
      <vt:lpstr>PALETİMİN RENKLERİ RESİM SERGİSİ </vt:lpstr>
      <vt:lpstr>Paletimin Renkleri Resim Sergisi Tabloların her biri farklı çağrışımlar uyandıran türden olup birden çok teknik bizlere sunulmuştu. Bu bizlere tabloların, resimlerin sadece renkler ve boyalardan ibaret olmadığının kanıtıydı. Farklı materyaller ve farklı teknikler farklı düşüncelere yol açan cinstendi. Arka plandaki klasik müziğin eşliğinde tabloların arasında gezinirken belki de daha fazla sergi gezmeliyiz düşüncesine kapıldık çünkü Ulu Önder Mustafa Kemal ATATÜRK “Sanatsız kalan bir milletin hayat damarlarından biri kopmuş olur.” derken neyi kastettiğini daha yakından görüp anlamış olduk.</vt:lpstr>
      <vt:lpstr>DENETİMLİ SERBESTLİKTE 20.YIL: TEDAVİ,İYİLEŞME,İŞ BİRLİĞİ İLE ALTERNATİF YAKLAŞIMLAR PANELİ</vt:lpstr>
      <vt:lpstr>Etkinlik, konuşmacıların yaşam öykülerini ve bağımlılıkla mücadelede üstlendikleri rolleri paylaşmalarıyla başladı. Madde bağımlılığının sağlık üzerindeki etkileri ile tedavi sürecinin üç temel aşaması ayrıntılı biçimde ele alındı. Egzersizin, dopamin salınımını artırarak madde kullanım isteğini azalttığı ve nüks riskini düşürdüğü vurgulandı. Özellikle orta ve yüksek şiddette, kişiye özel olarak planlanan egzersiz programlarının daha etkili olduğu belirtildi. Yoksunluk döneminde yaşanan aşermenin nüksle doğrudan ilişkili olduğu ifade edilerek, sürecin süreklilik içinde yürütülmesinin ve sosyal-çevresel desteğin büyük önem taşıdığına dikkat çekildi. Sporun; tedavi, önleme ve rehabilitasyon aşamalarında aktif bir araç olarak kullanıldığı, yurt dışı uygulamaları ve İzlanda modeli üzerinden elde edilen olumlu sonuçlarla desteklenerek aktarıldı. Ayrıca Kanca Modeli, AMATEM çalışmaları ve değer odaklı dijital uygulamalar tanıtıldı. Tüm bu bilgiler ışığında, bağımlılıkla mücadelenin tek yönlü değil, bütüncül bir yaklaşımla ele alınması gerektiği vurgulandı.</vt:lpstr>
      <vt:lpstr>DOĞAYA DÖNÜŞ KONFERANSI</vt:lpstr>
      <vt:lpstr>PowerPoint Sunusu</vt:lpstr>
      <vt:lpstr>   YOSHİNORİ MORIWAKI DEPREM KONFERANSI</vt:lpstr>
      <vt:lpstr>PowerPoint Sunusu</vt:lpstr>
      <vt:lpstr>                   İletişimde Sesin Gücü</vt:lpstr>
      <vt:lpstr>PowerPoint Sunusu</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DOĞAYA DÖNÜŞ KONFERANSI</dc:title>
  <dc:creator>Azmi Kadir GÜNEŞ</dc:creator>
  <cp:lastModifiedBy>GRUNDIG</cp:lastModifiedBy>
  <cp:revision>8</cp:revision>
  <dcterms:created xsi:type="dcterms:W3CDTF">2025-12-17T14:34:53Z</dcterms:created>
  <dcterms:modified xsi:type="dcterms:W3CDTF">2025-12-17T18:41:41Z</dcterms:modified>
</cp:coreProperties>
</file>